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8" r:id="rId13"/>
    <p:sldId id="296" r:id="rId14"/>
    <p:sldId id="283" r:id="rId15"/>
    <p:sldId id="288" r:id="rId16"/>
    <p:sldId id="287" r:id="rId17"/>
    <p:sldId id="274" r:id="rId18"/>
    <p:sldId id="275" r:id="rId19"/>
    <p:sldId id="277" r:id="rId20"/>
    <p:sldId id="276" r:id="rId21"/>
    <p:sldId id="278" r:id="rId22"/>
    <p:sldId id="280" r:id="rId23"/>
    <p:sldId id="284" r:id="rId24"/>
    <p:sldId id="281" r:id="rId25"/>
    <p:sldId id="260" r:id="rId26"/>
    <p:sldId id="261" r:id="rId27"/>
    <p:sldId id="262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851857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745088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3203554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8425837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671159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694794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4664394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7448626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054167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99670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253388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88179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280004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940212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97419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006680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5306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B20B60-2489-4E19-9198-E5A82B3F44C4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F6AFC6-367D-4725-B855-79839CE86D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7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estny-remont16.ru/" TargetMode="External"/><Relationship Id="rId2" Type="http://schemas.openxmlformats.org/officeDocument/2006/relationships/hyperlink" Target="http://dorogi2.devs.lptsystem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otek.ru/" TargetMode="External"/><Relationship Id="rId4" Type="http://schemas.openxmlformats.org/officeDocument/2006/relationships/hyperlink" Target="https://&#1082;&#1091;&#1093;&#1085;&#1080;-&#1089;&#1077;&#1088;&#1074;&#1080;&#1089;.&#1088;&#1092;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CD829-58D0-4E5D-B25F-C9A76A802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077608"/>
            <a:ext cx="7565923" cy="1515533"/>
          </a:xfrm>
        </p:spPr>
        <p:txBody>
          <a:bodyPr/>
          <a:lstStyle/>
          <a:p>
            <a:r>
              <a:rPr lang="ru-RU" sz="4000" b="1" dirty="0"/>
              <a:t>КАК УВЕЛИЧИТЬ ДОВЕРИЕ К САЙТУ ЗА СЧЕТ КОНТЕНТА</a:t>
            </a:r>
            <a:endParaRPr lang="ru-RU" sz="4000" dirty="0"/>
          </a:p>
        </p:txBody>
      </p:sp>
      <p:pic>
        <p:nvPicPr>
          <p:cNvPr id="28674" name="Picture 2" descr="http://seminar.lptsystem.ru/bitrix/templates/Start_Bootstrap_Landing_Page/img/lector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743" y="3705784"/>
            <a:ext cx="1261101" cy="1261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3059" y="4031088"/>
            <a:ext cx="2138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Ирина Кравченко,</a:t>
            </a:r>
          </a:p>
          <a:p>
            <a:r>
              <a:rPr lang="ru-RU" b="1" dirty="0" smtClean="0"/>
              <a:t>ЛПТСИСТЕМС</a:t>
            </a:r>
          </a:p>
        </p:txBody>
      </p:sp>
    </p:spTree>
    <p:extLst>
      <p:ext uri="{BB962C8B-B14F-4D97-AF65-F5344CB8AC3E}">
        <p14:creationId xmlns:p14="http://schemas.microsoft.com/office/powerpoint/2010/main" xmlns="" val="3548460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B7168-51D9-4BAF-BFB7-EC864362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9402"/>
            <a:ext cx="9601196" cy="846668"/>
          </a:xfrm>
        </p:spPr>
        <p:txBody>
          <a:bodyPr/>
          <a:lstStyle/>
          <a:p>
            <a:r>
              <a:rPr lang="ru-RU" b="1" dirty="0" err="1"/>
              <a:t>Оффер</a:t>
            </a:r>
            <a:r>
              <a:rPr lang="ru-RU" b="1" dirty="0"/>
              <a:t> (предложение)</a:t>
            </a:r>
          </a:p>
        </p:txBody>
      </p:sp>
      <p:pic>
        <p:nvPicPr>
          <p:cNvPr id="4" name="image35.jpg" descr="Безымянный">
            <a:extLst>
              <a:ext uri="{FF2B5EF4-FFF2-40B4-BE49-F238E27FC236}">
                <a16:creationId xmlns:a16="http://schemas.microsoft.com/office/drawing/2014/main" xmlns="" id="{98DE81FF-1517-4472-B17C-6465D3410EB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326" t="15746" r="4275" b="17616"/>
          <a:stretch/>
        </p:blipFill>
        <p:spPr>
          <a:xfrm>
            <a:off x="1295402" y="1666567"/>
            <a:ext cx="9601196" cy="1762433"/>
          </a:xfrm>
          <a:prstGeom prst="rect">
            <a:avLst/>
          </a:prstGeom>
        </p:spPr>
      </p:pic>
      <p:pic>
        <p:nvPicPr>
          <p:cNvPr id="5" name="image34.jpg" descr="Безымянный">
            <a:extLst>
              <a:ext uri="{FF2B5EF4-FFF2-40B4-BE49-F238E27FC236}">
                <a16:creationId xmlns:a16="http://schemas.microsoft.com/office/drawing/2014/main" xmlns="" id="{2F5DC7EE-9336-451B-9E9F-02CDED166B0F}"/>
              </a:ext>
            </a:extLst>
          </p:cNvPr>
          <p:cNvPicPr/>
          <p:nvPr/>
        </p:nvPicPr>
        <p:blipFill rotWithShape="1">
          <a:blip r:embed="rId3" cstate="print"/>
          <a:srcRect l="21290" r="20211"/>
          <a:stretch/>
        </p:blipFill>
        <p:spPr>
          <a:xfrm>
            <a:off x="5884607" y="3549497"/>
            <a:ext cx="5338916" cy="18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228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6ACA52-8578-4C93-960C-16200F88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36.png">
            <a:extLst>
              <a:ext uri="{FF2B5EF4-FFF2-40B4-BE49-F238E27FC236}">
                <a16:creationId xmlns:a16="http://schemas.microsoft.com/office/drawing/2014/main" xmlns="" id="{011EB300-B7EF-4E83-9F00-298AA5C85BA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5858" y="1428406"/>
            <a:ext cx="11120284" cy="34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971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C32073-3041-45B8-B006-95CBE91A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131" y="1489588"/>
            <a:ext cx="9601196" cy="4356784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/>
              <a:t>Сформулируйте 5 основных болей клиентов и запишите в порядке от главного к второстепенному.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/>
              <a:t>Сформулируйте 5 основных параметров уникальности продукта и запишите в порядке от главного к второстепенному.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/>
              <a:t>Составьте 3-4 </a:t>
            </a:r>
            <a:r>
              <a:rPr lang="ru-RU" sz="2800" dirty="0" err="1"/>
              <a:t>оффера</a:t>
            </a:r>
            <a:r>
              <a:rPr lang="ru-RU" sz="2800" dirty="0"/>
              <a:t>, используя основную боль и уникальность.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/>
              <a:t>Покажите получившиеся </a:t>
            </a:r>
            <a:r>
              <a:rPr lang="ru-RU" sz="2800" dirty="0" err="1"/>
              <a:t>офферы</a:t>
            </a:r>
            <a:r>
              <a:rPr lang="ru-RU" sz="2800" dirty="0"/>
              <a:t> </a:t>
            </a:r>
            <a:r>
              <a:rPr lang="ru-RU" sz="2800" dirty="0" smtClean="0"/>
              <a:t>3</a:t>
            </a:r>
            <a:r>
              <a:rPr lang="ru-RU" sz="2800" dirty="0" smtClean="0"/>
              <a:t> </a:t>
            </a:r>
            <a:r>
              <a:rPr lang="ru-RU" sz="2800" dirty="0"/>
              <a:t>окружающим, попросите выделить цепляющий.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689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F1E38-4F93-4C0F-AF9E-14A21A5D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4615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CTA (от англ. </a:t>
            </a:r>
            <a:r>
              <a:rPr lang="ru-RU" b="1" dirty="0" err="1"/>
              <a:t>call-to-action</a:t>
            </a:r>
            <a:r>
              <a:rPr lang="ru-RU" b="1" dirty="0"/>
              <a:t>) — призыв к действию</a:t>
            </a:r>
          </a:p>
        </p:txBody>
      </p:sp>
      <p:pic>
        <p:nvPicPr>
          <p:cNvPr id="4" name="image44.jpg">
            <a:extLst>
              <a:ext uri="{FF2B5EF4-FFF2-40B4-BE49-F238E27FC236}">
                <a16:creationId xmlns:a16="http://schemas.microsoft.com/office/drawing/2014/main" xmlns="" id="{3863EFB9-2C5A-4414-B022-7E2154FF50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9935" y="2050025"/>
            <a:ext cx="11031794" cy="39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05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CAA51649-FC9E-4035-87F6-3B399DA78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769" y="0"/>
            <a:ext cx="9648007" cy="6868616"/>
          </a:xfrm>
        </p:spPr>
      </p:pic>
    </p:spTree>
    <p:extLst>
      <p:ext uri="{BB962C8B-B14F-4D97-AF65-F5344CB8AC3E}">
        <p14:creationId xmlns:p14="http://schemas.microsoft.com/office/powerpoint/2010/main" xmlns="" val="2615637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1.jpg">
            <a:extLst>
              <a:ext uri="{FF2B5EF4-FFF2-40B4-BE49-F238E27FC236}">
                <a16:creationId xmlns:a16="http://schemas.microsoft.com/office/drawing/2014/main" xmlns="" id="{E3B50B43-DDA9-4109-9C27-00981BEBF3E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223" t="7572" r="2430" b="7572"/>
          <a:stretch/>
        </p:blipFill>
        <p:spPr>
          <a:xfrm>
            <a:off x="988142" y="707923"/>
            <a:ext cx="10132142" cy="54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109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6D80DE-D3C3-4E10-B0AF-0F2B2EE3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163" y="1636797"/>
            <a:ext cx="9601196" cy="3318936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hlinkClick r:id="rId2"/>
              </a:rPr>
              <a:t>http://dorogi2.devs.lptsystem.net/</a:t>
            </a:r>
            <a:endParaRPr lang="ru-RU" sz="4000" u="sng" dirty="0"/>
          </a:p>
          <a:p>
            <a:pPr algn="ctr"/>
            <a:r>
              <a:rPr lang="en-US" sz="4000" dirty="0">
                <a:hlinkClick r:id="rId3"/>
              </a:rPr>
              <a:t>http://chestny-remont16.ru/</a:t>
            </a:r>
            <a:endParaRPr lang="ru-RU" sz="4000" dirty="0"/>
          </a:p>
          <a:p>
            <a:pPr algn="ctr"/>
            <a:r>
              <a:rPr lang="en-US" sz="4000" dirty="0">
                <a:hlinkClick r:id="rId4"/>
              </a:rPr>
              <a:t>https://</a:t>
            </a:r>
            <a:r>
              <a:rPr lang="ru-RU" sz="4000" dirty="0">
                <a:hlinkClick r:id="rId4"/>
              </a:rPr>
              <a:t>кухни-</a:t>
            </a:r>
            <a:r>
              <a:rPr lang="ru-RU" sz="4000" dirty="0" err="1">
                <a:hlinkClick r:id="rId4"/>
              </a:rPr>
              <a:t>сервис.рф</a:t>
            </a:r>
            <a:r>
              <a:rPr lang="ru-RU" sz="4000" dirty="0">
                <a:hlinkClick r:id="rId4"/>
              </a:rPr>
              <a:t>/</a:t>
            </a:r>
            <a:endParaRPr lang="ru-RU" sz="4000" dirty="0"/>
          </a:p>
          <a:p>
            <a:pPr algn="ctr"/>
            <a:r>
              <a:rPr lang="en-US" sz="4000" dirty="0">
                <a:hlinkClick r:id="rId5"/>
              </a:rPr>
              <a:t>http://clotek.ru/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650474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572423-2742-49DC-B1EE-89266501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Зачем клиенту участвовать в создании контента?</a:t>
            </a:r>
          </a:p>
        </p:txBody>
      </p:sp>
      <p:pic>
        <p:nvPicPr>
          <p:cNvPr id="1026" name="Picture 2" descr="ÐÐ°ÑÑÐ¸Ð½ÐºÐ¸ Ð¿Ð¾ Ð·Ð°Ð¿ÑÐ¾ÑÑ ÑÐ¾ÑÑÑÐ´Ð½Ð¸ÑÐµÑÑÐ²Ð¾">
            <a:extLst>
              <a:ext uri="{FF2B5EF4-FFF2-40B4-BE49-F238E27FC236}">
                <a16:creationId xmlns:a16="http://schemas.microsoft.com/office/drawing/2014/main" xmlns="" id="{3CD9AC9E-F546-4204-8202-5618ADB12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802" y="2472316"/>
            <a:ext cx="4565546" cy="38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81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1946C7-375F-4D9E-BD1A-FD125359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2672"/>
            <a:ext cx="9601196" cy="1008900"/>
          </a:xfrm>
        </p:spPr>
        <p:txBody>
          <a:bodyPr/>
          <a:lstStyle/>
          <a:p>
            <a:r>
              <a:rPr lang="ru-RU" b="1" dirty="0"/>
              <a:t>Что важно учитывать: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D1F2DE-CE80-4316-8397-D3F46B44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92827"/>
            <a:ext cx="10427110" cy="4778476"/>
          </a:xfrm>
        </p:spPr>
        <p:txBody>
          <a:bodyPr>
            <a:normAutofit/>
          </a:bodyPr>
          <a:lstStyle/>
          <a:p>
            <a:pPr lvl="0"/>
            <a:r>
              <a:rPr lang="ru-RU" sz="2500" dirty="0"/>
              <a:t>Автору для работы нужна информация не из поисковых систем, а из недр самого бизнеса;</a:t>
            </a:r>
          </a:p>
          <a:p>
            <a:pPr lvl="0"/>
            <a:r>
              <a:rPr lang="ru-RU" sz="2500" dirty="0"/>
              <a:t>Необходим конкретный человек на стороне заказчика, который введет автора в курс дела и будет держать его в курсе по ходу работы и предоставлять всю необходимую информацию;</a:t>
            </a:r>
          </a:p>
          <a:p>
            <a:pPr lvl="0"/>
            <a:r>
              <a:rPr lang="ru-RU" sz="2500" dirty="0"/>
              <a:t>Предоставьте дополнительные ресурсы для создания контента (люди, которые создают и продают продукт, клиенты, у которых можно получить отзывы и инсайты, поставщики, партнеры и т.д.);</a:t>
            </a:r>
          </a:p>
          <a:p>
            <a:pPr lvl="0"/>
            <a:r>
              <a:rPr lang="ru-RU" sz="2500" dirty="0"/>
              <a:t>Обусловленные способы и сроки коммуникации и согласования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276857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DB13D-C1BD-4753-BD67-2510F547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Влюбите автора в свой продукт, и он влюбит в него читателей!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»ÑÐ±Ð¾Ð²Ñ Ðº Ð²ÐµÑÐ°Ð¼">
            <a:extLst>
              <a:ext uri="{FF2B5EF4-FFF2-40B4-BE49-F238E27FC236}">
                <a16:creationId xmlns:a16="http://schemas.microsoft.com/office/drawing/2014/main" xmlns="" id="{E34EA16D-1112-4162-ABBB-6F4C8F59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568" y="2492478"/>
            <a:ext cx="5810864" cy="38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885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E87290-58D2-463F-A926-10159CF3B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65123"/>
            <a:ext cx="9601196" cy="471074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Контент </a:t>
            </a:r>
            <a:r>
              <a:rPr lang="ru-RU" sz="3600" dirty="0"/>
              <a:t>- любое информационно значимое наполнение носителя информации.</a:t>
            </a:r>
          </a:p>
          <a:p>
            <a:r>
              <a:rPr lang="ru-RU" dirty="0"/>
              <a:t>Актуализация контента сайта – это необходимое условие его успешной раскрутки. </a:t>
            </a:r>
            <a:endParaRPr lang="en-US" dirty="0"/>
          </a:p>
          <a:p>
            <a:r>
              <a:rPr lang="ru-RU" dirty="0"/>
              <a:t>От качества информации на вашем сайте зависит, будут ли ее просматривать посетители или нет, а также то, вернутся ли эти посетители на ваш ресурс после первого посещения.</a:t>
            </a:r>
          </a:p>
          <a:p>
            <a:r>
              <a:rPr lang="ru-RU" dirty="0"/>
              <a:t>Высокие позиции в выдаче поисковиков так же в значительной степени зависят именно от качества контента.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27647928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9586D-3C0C-4347-A867-C1F037DA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05152"/>
            <a:ext cx="9601196" cy="71393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26F280-EA2E-4260-A3D1-C9635737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675420"/>
            <a:ext cx="9601196" cy="5507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Знайте свою аудиторию</a:t>
            </a:r>
          </a:p>
          <a:p>
            <a:pPr lvl="0" algn="ctr"/>
            <a:r>
              <a:rPr lang="ru-RU" dirty="0"/>
              <a:t>Кто они?</a:t>
            </a:r>
          </a:p>
          <a:p>
            <a:pPr lvl="0" algn="ctr"/>
            <a:r>
              <a:rPr lang="ru-RU" dirty="0"/>
              <a:t>Что ими движет?</a:t>
            </a:r>
          </a:p>
          <a:p>
            <a:pPr lvl="0" algn="ctr"/>
            <a:r>
              <a:rPr lang="ru-RU" dirty="0"/>
              <a:t>Чего они пытаются достичь?</a:t>
            </a:r>
          </a:p>
          <a:p>
            <a:pPr lvl="0" algn="ctr"/>
            <a:r>
              <a:rPr lang="ru-RU" dirty="0"/>
              <a:t>С чем они испытывают сложности?</a:t>
            </a:r>
          </a:p>
          <a:p>
            <a:pPr lvl="0" algn="ctr"/>
            <a:r>
              <a:rPr lang="ru-RU" dirty="0"/>
              <a:t>Чего они больше всего боятся?</a:t>
            </a:r>
          </a:p>
          <a:p>
            <a:pPr lvl="0" algn="ctr"/>
            <a:r>
              <a:rPr lang="ru-RU" dirty="0"/>
              <a:t>О чем они беспокоятся?</a:t>
            </a:r>
          </a:p>
          <a:p>
            <a:pPr lvl="0" algn="ctr"/>
            <a:r>
              <a:rPr lang="ru-RU" dirty="0"/>
              <a:t>Чего они хотят и почему?</a:t>
            </a:r>
          </a:p>
          <a:p>
            <a:pPr marL="0" lvl="0" indent="0" algn="ctr">
              <a:buNone/>
            </a:pPr>
            <a:r>
              <a:rPr lang="ru-RU" sz="4200" i="1" dirty="0"/>
              <a:t>Доверие = Взаимопонимание + Надежность</a:t>
            </a:r>
            <a:endParaRPr lang="ru-RU" sz="4200" dirty="0"/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511270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59DC8C-60DB-473C-9223-05F4C95C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69606"/>
            <a:ext cx="9601196" cy="802423"/>
          </a:xfrm>
        </p:spPr>
        <p:txBody>
          <a:bodyPr/>
          <a:lstStyle/>
          <a:p>
            <a:r>
              <a:rPr lang="ru-RU" b="1" dirty="0"/>
              <a:t>Следите за речью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9F366C-2D15-4698-B827-DBB82F6A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968" y="1873044"/>
            <a:ext cx="10078064" cy="3465871"/>
          </a:xfrm>
        </p:spPr>
        <p:txBody>
          <a:bodyPr>
            <a:normAutofit/>
          </a:bodyPr>
          <a:lstStyle/>
          <a:p>
            <a:r>
              <a:rPr lang="ru-RU" sz="2600" dirty="0"/>
              <a:t>Ваша репутация не должна страдать из-за ошибок и опечаток в тексте;</a:t>
            </a:r>
          </a:p>
          <a:p>
            <a:r>
              <a:rPr lang="ru-RU" sz="2600" dirty="0"/>
              <a:t>Чтобы донести свою идею до пользователей и подтолкнуть их к действию, вам нужно объяснять все как можно проще;</a:t>
            </a:r>
          </a:p>
          <a:p>
            <a:r>
              <a:rPr lang="ru-RU" sz="2600" dirty="0"/>
              <a:t>Избавляйтесь от лишних слов, которые не несут смысловой нагрузки и никак не помогают вашему сообщению</a:t>
            </a:r>
          </a:p>
        </p:txBody>
      </p:sp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2A72B75C-81A0-4195-8667-D5C0F2782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8" t="1714" r="6973" b="6570"/>
          <a:stretch/>
        </p:blipFill>
        <p:spPr bwMode="auto">
          <a:xfrm>
            <a:off x="7388941" y="4304888"/>
            <a:ext cx="3746091" cy="20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299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2C19C7-B6D7-4135-A5AE-C977ECFB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98" y="1474290"/>
            <a:ext cx="9601196" cy="979403"/>
          </a:xfrm>
        </p:spPr>
        <p:txBody>
          <a:bodyPr>
            <a:normAutofit/>
          </a:bodyPr>
          <a:lstStyle/>
          <a:p>
            <a:r>
              <a:rPr lang="ru-RU" sz="4800" b="1" dirty="0"/>
              <a:t>Структура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804F94-EA9D-4AF5-81F4-3626F7B4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998" y="2566219"/>
            <a:ext cx="9466004" cy="3318936"/>
          </a:xfrm>
        </p:spPr>
        <p:txBody>
          <a:bodyPr/>
          <a:lstStyle/>
          <a:p>
            <a:pPr algn="ctr"/>
            <a:r>
              <a:rPr lang="ru-RU" sz="3200" dirty="0"/>
              <a:t>Информативные подзаголовки;</a:t>
            </a:r>
          </a:p>
          <a:p>
            <a:pPr algn="ctr"/>
            <a:r>
              <a:rPr lang="ru-RU" sz="3200" dirty="0"/>
              <a:t>«Почему? &gt; Что? &gt; Как? &gt; Что, если?»</a:t>
            </a:r>
            <a:endParaRPr lang="ru-RU" sz="4000" dirty="0"/>
          </a:p>
          <a:p>
            <a:pPr lvl="0" algn="ctr"/>
            <a:r>
              <a:rPr lang="ru-RU" sz="3200" dirty="0"/>
              <a:t>Маркированные списки;</a:t>
            </a:r>
          </a:p>
          <a:p>
            <a:pPr lvl="0" algn="ctr"/>
            <a:r>
              <a:rPr lang="ru-RU" sz="3200" dirty="0"/>
              <a:t>Релевантные изображения, графики или диаграммы;</a:t>
            </a:r>
          </a:p>
          <a:p>
            <a:pPr lvl="0" algn="ctr"/>
            <a:r>
              <a:rPr lang="ru-RU" sz="3200" dirty="0"/>
              <a:t>Описания под картинками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7950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FA91E-EBCA-4530-9541-A88C9B11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634" y="495437"/>
            <a:ext cx="9601196" cy="699182"/>
          </a:xfrm>
        </p:spPr>
        <p:txBody>
          <a:bodyPr>
            <a:noAutofit/>
          </a:bodyPr>
          <a:lstStyle/>
          <a:p>
            <a:r>
              <a:rPr lang="ru-RU" b="1" dirty="0"/>
              <a:t>Идеи для контента:</a:t>
            </a:r>
            <a:endParaRPr lang="ru-RU" sz="32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E14866A-CAED-43E3-8941-739AF603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026" y="1032388"/>
            <a:ext cx="9008804" cy="533017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2200" b="1" dirty="0"/>
              <a:t>Повышение </a:t>
            </a:r>
            <a:r>
              <a:rPr lang="ru-RU" sz="2200" b="1" dirty="0" err="1"/>
              <a:t>экспертности</a:t>
            </a:r>
            <a:endParaRPr lang="ru-RU" sz="2200" b="1" dirty="0"/>
          </a:p>
          <a:p>
            <a:pPr marL="354013" indent="176213"/>
            <a:r>
              <a:rPr lang="ru-RU" sz="2200" dirty="0"/>
              <a:t>Кейс</a:t>
            </a:r>
          </a:p>
          <a:p>
            <a:pPr marL="354013" indent="176213"/>
            <a:r>
              <a:rPr lang="ru-RU" sz="2200" dirty="0"/>
              <a:t>Циклический пост</a:t>
            </a:r>
          </a:p>
          <a:p>
            <a:pPr marL="354013" indent="-354013">
              <a:buNone/>
            </a:pPr>
            <a:r>
              <a:rPr lang="ru-RU" sz="2200" b="1" dirty="0"/>
              <a:t>Наболевшее</a:t>
            </a:r>
          </a:p>
          <a:p>
            <a:pPr marL="354013" indent="176213"/>
            <a:r>
              <a:rPr lang="ru-RU" sz="2200" dirty="0"/>
              <a:t>Проблема — Решение</a:t>
            </a:r>
          </a:p>
          <a:p>
            <a:pPr marL="354013" indent="176213"/>
            <a:r>
              <a:rPr lang="ru-RU" sz="2200" dirty="0"/>
              <a:t>Вопросы, которые не задают</a:t>
            </a:r>
          </a:p>
          <a:p>
            <a:pPr marL="354013" indent="176213"/>
            <a:r>
              <a:rPr lang="ru-RU" sz="2200" dirty="0"/>
              <a:t>Чек-листы</a:t>
            </a:r>
          </a:p>
          <a:p>
            <a:pPr marL="354013" indent="176213"/>
            <a:r>
              <a:rPr lang="ru-RU" sz="2200" dirty="0"/>
              <a:t>Полное руководство</a:t>
            </a:r>
          </a:p>
          <a:p>
            <a:pPr marL="0" indent="0">
              <a:buNone/>
            </a:pPr>
            <a:r>
              <a:rPr lang="ru-RU" sz="2200" b="1" dirty="0"/>
              <a:t>Задушевные беседы</a:t>
            </a:r>
          </a:p>
          <a:p>
            <a:pPr marL="442913" indent="-177800"/>
            <a:r>
              <a:rPr lang="ru-RU" sz="2200" dirty="0"/>
              <a:t>История успеха</a:t>
            </a:r>
          </a:p>
          <a:p>
            <a:pPr marL="442913" indent="-177800"/>
            <a:r>
              <a:rPr lang="ru-RU" sz="2200" dirty="0"/>
              <a:t>Экспертное мнение</a:t>
            </a:r>
            <a:endParaRPr lang="ru-RU" sz="2200" b="1" dirty="0"/>
          </a:p>
          <a:p>
            <a:pPr marL="354013" indent="-354013">
              <a:buNone/>
            </a:pPr>
            <a:r>
              <a:rPr lang="ru-RU" sz="2200" b="1" dirty="0"/>
              <a:t>Развлекательный контент</a:t>
            </a:r>
          </a:p>
          <a:p>
            <a:pPr marL="354013" indent="-354013" defTabSz="530225">
              <a:tabLst>
                <a:tab pos="354013" algn="l"/>
              </a:tabLst>
            </a:pPr>
            <a:r>
              <a:rPr lang="ru-RU" sz="2200" dirty="0"/>
              <a:t>Сатира</a:t>
            </a:r>
          </a:p>
          <a:p>
            <a:pPr marL="354013" indent="-354013" defTabSz="530225">
              <a:tabLst>
                <a:tab pos="354013" algn="l"/>
              </a:tabLst>
            </a:pPr>
            <a:r>
              <a:rPr lang="ru-RU" sz="2200" dirty="0"/>
              <a:t>Мемы</a:t>
            </a:r>
          </a:p>
          <a:p>
            <a:pPr marL="354013" indent="-354013">
              <a:buNone/>
            </a:pPr>
            <a:r>
              <a:rPr lang="ru-RU" sz="2200" b="1" dirty="0"/>
              <a:t>Актуальное</a:t>
            </a:r>
          </a:p>
          <a:p>
            <a:pPr marL="354013" indent="-354013"/>
            <a:r>
              <a:rPr lang="ru-RU" sz="2200" dirty="0"/>
              <a:t>Главное за неделю/месяц</a:t>
            </a:r>
          </a:p>
          <a:p>
            <a:pPr marL="354013" indent="-354013"/>
            <a:r>
              <a:rPr lang="ru-RU" sz="2200" dirty="0"/>
              <a:t>Обзор</a:t>
            </a:r>
          </a:p>
          <a:p>
            <a:pPr marL="354013" indent="-354013"/>
            <a:r>
              <a:rPr lang="ru-RU" sz="2200" dirty="0"/>
              <a:t>Новость</a:t>
            </a:r>
          </a:p>
          <a:p>
            <a:pPr marL="354013" indent="-354013"/>
            <a:r>
              <a:rPr lang="ru-RU" sz="2200" dirty="0"/>
              <a:t>Тренд</a:t>
            </a:r>
          </a:p>
        </p:txBody>
      </p:sp>
    </p:spTree>
    <p:extLst>
      <p:ext uri="{BB962C8B-B14F-4D97-AF65-F5344CB8AC3E}">
        <p14:creationId xmlns:p14="http://schemas.microsoft.com/office/powerpoint/2010/main" xmlns="" val="4088897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19F5BE-0442-4525-A0E3-59CBFEC7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663677"/>
            <a:ext cx="9601196" cy="4896465"/>
          </a:xfrm>
        </p:spPr>
        <p:txBody>
          <a:bodyPr numCol="1"/>
          <a:lstStyle/>
          <a:p>
            <a:pPr marL="0" indent="0" algn="ctr">
              <a:buNone/>
            </a:pPr>
            <a:r>
              <a:rPr lang="ru-RU" sz="2800" b="1" dirty="0"/>
              <a:t>Помощь</a:t>
            </a:r>
          </a:p>
          <a:p>
            <a:pPr algn="ctr"/>
            <a:r>
              <a:rPr lang="ru-RU" sz="2800" dirty="0"/>
              <a:t>Сравнение</a:t>
            </a:r>
          </a:p>
          <a:p>
            <a:pPr algn="ctr"/>
            <a:r>
              <a:rPr lang="ru-RU" sz="2800" dirty="0"/>
              <a:t>Корпоративные новости</a:t>
            </a:r>
          </a:p>
          <a:p>
            <a:pPr algn="ctr"/>
            <a:r>
              <a:rPr lang="ru-RU" sz="2800" dirty="0"/>
              <a:t>Лучшие материалы</a:t>
            </a:r>
          </a:p>
          <a:p>
            <a:pPr algn="ctr"/>
            <a:r>
              <a:rPr lang="ru-RU" sz="2800" dirty="0"/>
              <a:t>Советы по использованию продукта</a:t>
            </a:r>
          </a:p>
          <a:p>
            <a:pPr marL="0" indent="0" algn="ctr">
              <a:buNone/>
            </a:pPr>
            <a:r>
              <a:rPr lang="ru-RU" sz="2800" b="1" dirty="0"/>
              <a:t>Общение</a:t>
            </a:r>
          </a:p>
          <a:p>
            <a:pPr algn="ctr"/>
            <a:r>
              <a:rPr lang="ru-RU" sz="2800" dirty="0"/>
              <a:t>Скидки</a:t>
            </a:r>
          </a:p>
          <a:p>
            <a:pPr algn="ctr"/>
            <a:r>
              <a:rPr lang="ru-RU" sz="2800" dirty="0"/>
              <a:t>Конкурсы</a:t>
            </a:r>
          </a:p>
        </p:txBody>
      </p:sp>
    </p:spTree>
    <p:extLst>
      <p:ext uri="{BB962C8B-B14F-4D97-AF65-F5344CB8AC3E}">
        <p14:creationId xmlns:p14="http://schemas.microsoft.com/office/powerpoint/2010/main" xmlns="" val="843768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D7640F-9FAC-47C4-9637-481B61C4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0515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 копирайтинга для увеличения конверсии: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91F053-AEBE-4BCC-AF1B-832536E6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6" y="2556931"/>
            <a:ext cx="10530349" cy="363739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dirty="0"/>
              <a:t>Понятно разъясняем</a:t>
            </a:r>
          </a:p>
          <a:p>
            <a:pPr algn="ctr"/>
            <a:r>
              <a:rPr lang="ru-RU" sz="3000" b="1" dirty="0"/>
              <a:t>Обходимся без страданий</a:t>
            </a:r>
          </a:p>
          <a:p>
            <a:pPr marL="0" indent="0">
              <a:buNone/>
            </a:pPr>
            <a:r>
              <a:rPr lang="ru-RU" b="1" dirty="0"/>
              <a:t>Плохо: </a:t>
            </a:r>
            <a:r>
              <a:rPr lang="ru-RU" dirty="0"/>
              <a:t>Скорость и надежность доставки обеспечивается слаженной работой коллектива.</a:t>
            </a:r>
          </a:p>
          <a:p>
            <a:pPr marL="0" indent="0">
              <a:buNone/>
            </a:pPr>
            <a:r>
              <a:rPr lang="ru-RU" b="1" dirty="0"/>
              <a:t>Хорошо: </a:t>
            </a:r>
            <a:r>
              <a:rPr lang="ru-RU" dirty="0"/>
              <a:t>Мы доставим за 2 дня в целостности и сохранности.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Плохо: </a:t>
            </a:r>
            <a:r>
              <a:rPr lang="ru-RU" dirty="0"/>
              <a:t>Наш приложение обеспечено высококвалифицированной поддержкой.</a:t>
            </a:r>
          </a:p>
          <a:p>
            <a:pPr marL="0" indent="0">
              <a:buNone/>
            </a:pPr>
            <a:r>
              <a:rPr lang="ru-RU" b="1" dirty="0"/>
              <a:t>Хорошо: </a:t>
            </a:r>
            <a:r>
              <a:rPr lang="ru-RU" dirty="0"/>
              <a:t>Приложение поддерживают 23 разработчика с суммарным стажем работы 250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2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9673A0-7E3B-45E8-A6A3-5314A5B5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169" y="737419"/>
            <a:ext cx="10677832" cy="54569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Показываем на примере</a:t>
            </a:r>
          </a:p>
          <a:p>
            <a:pPr algn="ctr"/>
            <a:r>
              <a:rPr lang="ru-RU" sz="2800" b="1" dirty="0"/>
              <a:t>Говорим по делу</a:t>
            </a:r>
          </a:p>
          <a:p>
            <a:pPr algn="ctr"/>
            <a:r>
              <a:rPr lang="ru-RU" sz="2800" b="1" dirty="0"/>
              <a:t>Люди - не цифры</a:t>
            </a:r>
          </a:p>
          <a:p>
            <a:pPr marL="0" indent="0">
              <a:buNone/>
            </a:pPr>
            <a:r>
              <a:rPr lang="ru-RU" b="1" dirty="0"/>
              <a:t>Было:</a:t>
            </a:r>
            <a:r>
              <a:rPr lang="ru-RU" dirty="0"/>
              <a:t> 80% клиентов довольны сотрудничеством.</a:t>
            </a:r>
          </a:p>
          <a:p>
            <a:pPr marL="0" indent="0">
              <a:buNone/>
            </a:pPr>
            <a:r>
              <a:rPr lang="ru-RU" b="1" dirty="0"/>
              <a:t>Стало: </a:t>
            </a:r>
            <a:r>
              <a:rPr lang="ru-RU" dirty="0"/>
              <a:t>4 из 5 клиентов продлевают договоры с нашей компанией. Оставшиеся довольны сотрудничеством, но хотят попробовать «что-то еще», мы желаем им удачи!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Было: </a:t>
            </a:r>
            <a:r>
              <a:rPr lang="ru-RU" dirty="0"/>
              <a:t>Мы сделали ремонт в 1736 квартирах.</a:t>
            </a:r>
          </a:p>
          <a:p>
            <a:pPr marL="0" indent="0">
              <a:buNone/>
            </a:pPr>
            <a:r>
              <a:rPr lang="ru-RU" b="1" dirty="0"/>
              <a:t>Стало: </a:t>
            </a:r>
            <a:r>
              <a:rPr lang="ru-RU" dirty="0"/>
              <a:t>Мы отремонтировали 1736 квартир. Это больше, чем квартир в городе Бийск. Мы горды, что улучшили жизнь населения целого города.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49361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D02D5D-A380-47C4-A9D9-911E7D81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8" y="766915"/>
            <a:ext cx="10441858" cy="5471653"/>
          </a:xfrm>
        </p:spPr>
        <p:txBody>
          <a:bodyPr/>
          <a:lstStyle/>
          <a:p>
            <a:r>
              <a:rPr lang="ru-RU" sz="2800" b="1" dirty="0"/>
              <a:t>«А мне что с того?»</a:t>
            </a:r>
          </a:p>
          <a:p>
            <a:pPr marL="0" indent="0">
              <a:buNone/>
            </a:pPr>
            <a:r>
              <a:rPr lang="ru-RU" dirty="0"/>
              <a:t>Сократите свои расходы на 15% -</a:t>
            </a:r>
            <a:r>
              <a:rPr lang="en-US" dirty="0"/>
              <a:t>&gt;</a:t>
            </a:r>
            <a:r>
              <a:rPr lang="ru-RU" dirty="0"/>
              <a:t> Сэкономьте 2000 рублей.</a:t>
            </a:r>
          </a:p>
          <a:p>
            <a:r>
              <a:rPr lang="ru-RU" sz="2800" b="1" dirty="0"/>
              <a:t>Персонализируем</a:t>
            </a:r>
          </a:p>
          <a:p>
            <a:r>
              <a:rPr lang="ru-RU" sz="2800" b="1" dirty="0"/>
              <a:t>«Это про меня?»</a:t>
            </a:r>
          </a:p>
          <a:p>
            <a:pPr marL="0" indent="0">
              <a:buNone/>
            </a:pPr>
            <a:r>
              <a:rPr lang="ru-RU" b="1" dirty="0"/>
              <a:t>Было: </a:t>
            </a:r>
            <a:r>
              <a:rPr lang="ru-RU" dirty="0"/>
              <a:t>Люди редко задумываются о том, сколько можно сэкономить на скидках. С нашим приложением это возможно.</a:t>
            </a:r>
          </a:p>
          <a:p>
            <a:pPr marL="0" indent="0">
              <a:buNone/>
            </a:pPr>
            <a:r>
              <a:rPr lang="ru-RU" b="1" dirty="0"/>
              <a:t>Стало: </a:t>
            </a:r>
            <a:r>
              <a:rPr lang="ru-RU" dirty="0"/>
              <a:t>У нас не всегда есть время на обдумывание покупок. Но это приложение думает за нас и помогает сэкономить.</a:t>
            </a:r>
          </a:p>
          <a:p>
            <a:r>
              <a:rPr lang="ru-RU" sz="2800" b="1" dirty="0"/>
              <a:t>Больше боли</a:t>
            </a:r>
          </a:p>
          <a:p>
            <a:r>
              <a:rPr lang="ru-RU" sz="2800" b="1" dirty="0"/>
              <a:t>Вопросы</a:t>
            </a:r>
          </a:p>
          <a:p>
            <a:endParaRPr lang="ru-RU" b="1" dirty="0"/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0718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756481-91E4-4B03-B92F-818E9ABD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641" y="2412726"/>
            <a:ext cx="9601196" cy="1303867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03641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ED18F2-F04D-4E93-A379-44E59CC0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5" y="722671"/>
            <a:ext cx="10471355" cy="1696063"/>
          </a:xfrm>
        </p:spPr>
        <p:txBody>
          <a:bodyPr>
            <a:noAutofit/>
          </a:bodyPr>
          <a:lstStyle/>
          <a:p>
            <a:r>
              <a:rPr lang="ru-RU" sz="3200" dirty="0"/>
              <a:t>С точки зрения поисковых систем можно выделить следующие </a:t>
            </a:r>
            <a:r>
              <a:rPr lang="ru-RU" sz="3200" u="sng" dirty="0"/>
              <a:t>качества контента</a:t>
            </a:r>
            <a:r>
              <a:rPr lang="ru-RU" sz="3200" dirty="0"/>
              <a:t>, которые оказывают серьезное </a:t>
            </a:r>
            <a:r>
              <a:rPr lang="ru-RU" sz="3200" u="sng" dirty="0"/>
              <a:t>влияние на успешность продвижения сайта</a:t>
            </a:r>
            <a:r>
              <a:rPr lang="ru-RU" sz="32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1955ED-A1B5-4515-8747-68B7B7EF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45" y="2890686"/>
            <a:ext cx="6593757" cy="30971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i="1" dirty="0"/>
              <a:t>Уникальность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i="1" dirty="0"/>
              <a:t>Релевантность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i="1" dirty="0"/>
              <a:t>Обновление</a:t>
            </a:r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¿Ð¾Ð¸ÑÐº">
            <a:extLst>
              <a:ext uri="{FF2B5EF4-FFF2-40B4-BE49-F238E27FC236}">
                <a16:creationId xmlns:a16="http://schemas.microsoft.com/office/drawing/2014/main" xmlns="" id="{327BF577-C3C1-44EB-936A-17E0BC57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701" y="2769739"/>
            <a:ext cx="3230978" cy="33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93247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AED117C-BE0B-40D9-94E7-2A31264B1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479489"/>
            <a:ext cx="7485763" cy="5877066"/>
          </a:xfrm>
        </p:spPr>
      </p:pic>
    </p:spTree>
    <p:extLst>
      <p:ext uri="{BB962C8B-B14F-4D97-AF65-F5344CB8AC3E}">
        <p14:creationId xmlns:p14="http://schemas.microsoft.com/office/powerpoint/2010/main" xmlns="" val="2843432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86343-E54B-4199-BF62-ED225B6C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7" y="1350842"/>
            <a:ext cx="1066308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Упаковка делится на </a:t>
            </a:r>
            <a:r>
              <a:rPr lang="ru-RU" u="sng" dirty="0"/>
              <a:t>первый экран </a:t>
            </a:r>
            <a:r>
              <a:rPr lang="ru-RU" dirty="0"/>
              <a:t>и все </a:t>
            </a:r>
            <a:r>
              <a:rPr lang="ru-RU" u="sng" dirty="0"/>
              <a:t>остальное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ECCBC0-A3CE-4233-85D0-A277147C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738" y="2654709"/>
            <a:ext cx="8556521" cy="3250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3 основных параметра первого экрана:</a:t>
            </a:r>
          </a:p>
          <a:p>
            <a:pPr marL="0" indent="0" algn="ctr">
              <a:buNone/>
            </a:pPr>
            <a:endParaRPr lang="ru-RU" sz="2800" dirty="0"/>
          </a:p>
          <a:p>
            <a:pPr lvl="0"/>
            <a:r>
              <a:rPr lang="ru-RU" sz="2800" dirty="0"/>
              <a:t>Понятно кто вы, чем занимаетесь, что продаёте;</a:t>
            </a:r>
          </a:p>
          <a:p>
            <a:pPr lvl="0"/>
            <a:r>
              <a:rPr lang="ru-RU" sz="2800" dirty="0"/>
              <a:t>Интересно, без лишней информации и элементов;</a:t>
            </a:r>
          </a:p>
          <a:p>
            <a:pPr lvl="0"/>
            <a:r>
              <a:rPr lang="ru-RU" sz="2800" dirty="0"/>
              <a:t>Ясно, что делать дальше, какой следующий шаг;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1547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93BEB3-D884-4E1F-B8B0-4AFD3BFB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681316"/>
            <a:ext cx="9601196" cy="4660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Основные элементы первого экрана:</a:t>
            </a:r>
            <a:endParaRPr lang="ru-RU" sz="3600" dirty="0"/>
          </a:p>
          <a:p>
            <a:pPr lvl="0" algn="ctr"/>
            <a:r>
              <a:rPr lang="ru-RU" sz="3200" dirty="0"/>
              <a:t>Дескриптор</a:t>
            </a:r>
          </a:p>
          <a:p>
            <a:pPr lvl="0" algn="ctr"/>
            <a:r>
              <a:rPr lang="ru-RU" sz="3200" dirty="0"/>
              <a:t>Предложение (</a:t>
            </a:r>
            <a:r>
              <a:rPr lang="ru-RU" sz="3200" dirty="0" err="1"/>
              <a:t>оффер</a:t>
            </a:r>
            <a:r>
              <a:rPr lang="ru-RU" sz="3200" dirty="0"/>
              <a:t>)</a:t>
            </a:r>
          </a:p>
          <a:p>
            <a:pPr lvl="0" algn="ctr"/>
            <a:r>
              <a:rPr lang="ru-RU" sz="3200" dirty="0"/>
              <a:t>Следующий шаг</a:t>
            </a:r>
          </a:p>
          <a:p>
            <a:pPr lvl="0" algn="ctr"/>
            <a:r>
              <a:rPr lang="ru-RU" sz="3200" dirty="0"/>
              <a:t>Изображение</a:t>
            </a:r>
          </a:p>
          <a:p>
            <a:pPr lvl="0" algn="ctr"/>
            <a:r>
              <a:rPr lang="ru-RU" sz="3200" dirty="0"/>
              <a:t>Контакты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7285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3.png">
            <a:extLst>
              <a:ext uri="{FF2B5EF4-FFF2-40B4-BE49-F238E27FC236}">
                <a16:creationId xmlns:a16="http://schemas.microsoft.com/office/drawing/2014/main" xmlns="" id="{95BAAD3B-C3BD-48FB-B336-CAC933AFF8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12072" t="27982" r="7690" b="8679"/>
          <a:stretch>
            <a:fillRect/>
          </a:stretch>
        </p:blipFill>
        <p:spPr>
          <a:xfrm>
            <a:off x="830825" y="811161"/>
            <a:ext cx="10530349" cy="52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410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32.jpg" descr="Безымянный">
            <a:extLst>
              <a:ext uri="{FF2B5EF4-FFF2-40B4-BE49-F238E27FC236}">
                <a16:creationId xmlns:a16="http://schemas.microsoft.com/office/drawing/2014/main" xmlns="" id="{BBF44177-E56D-4A30-BA4A-0B8817BE43A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6689" y="545691"/>
            <a:ext cx="10370575" cy="49407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E5D529-56C1-44C1-B24C-98075F67FA2C}"/>
              </a:ext>
            </a:extLst>
          </p:cNvPr>
          <p:cNvSpPr/>
          <p:nvPr/>
        </p:nvSpPr>
        <p:spPr>
          <a:xfrm>
            <a:off x="1130711" y="5542162"/>
            <a:ext cx="10370574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ЧЭ — Что это, кто вы?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ЧП — Что производите или продаёте?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К/К — Кому/куда?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КВ — Ключевая выгода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8278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106DA-11DA-4071-8E8D-D73A1894C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501444"/>
            <a:ext cx="10633587" cy="581086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Сформулируйте ответы на вопросы:</a:t>
            </a:r>
          </a:p>
          <a:p>
            <a:pPr lvl="1"/>
            <a:r>
              <a:rPr lang="ru-RU" sz="2400" dirty="0"/>
              <a:t>Кто вы?</a:t>
            </a:r>
          </a:p>
          <a:p>
            <a:pPr lvl="1"/>
            <a:r>
              <a:rPr lang="ru-RU" sz="2400" dirty="0"/>
              <a:t>Что производите или продаёте?</a:t>
            </a:r>
          </a:p>
          <a:p>
            <a:pPr lvl="1"/>
            <a:r>
              <a:rPr lang="ru-RU" sz="2400" dirty="0"/>
              <a:t>Кому и куда?</a:t>
            </a:r>
          </a:p>
          <a:p>
            <a:pPr lvl="1"/>
            <a:r>
              <a:rPr lang="ru-RU" sz="2400" dirty="0"/>
              <a:t>Какая ключевая выгода предложения?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Полученные ответы преобразуйте в единое предложение и максимально сократите.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Покажите дескриптор 5 людям, которые должны оценить его по параметру «понятно кто вы и чем занимаетесь». Выставляется оценка от 1 до 10. Во время оценки вы не должны ничего говорить или объяснять оппоненту.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На основании полученных комментариев создаёте новый дескриптор, в который вносите необходимые правки.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0725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2236</TotalTime>
  <Words>621</Words>
  <Application>Microsoft Office PowerPoint</Application>
  <PresentationFormat>Произвольный</PresentationFormat>
  <Paragraphs>126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Натуральные материалы</vt:lpstr>
      <vt:lpstr>КАК УВЕЛИЧИТЬ ДОВЕРИЕ К САЙТУ ЗА СЧЕТ КОНТЕНТА</vt:lpstr>
      <vt:lpstr>Слайд 2</vt:lpstr>
      <vt:lpstr>С точки зрения поисковых систем можно выделить следующие качества контента, которые оказывают серьезное влияние на успешность продвижения сайта:</vt:lpstr>
      <vt:lpstr>Слайд 4</vt:lpstr>
      <vt:lpstr>Упаковка делится на первый экран и все остальное.  </vt:lpstr>
      <vt:lpstr>Слайд 6</vt:lpstr>
      <vt:lpstr>Слайд 7</vt:lpstr>
      <vt:lpstr>Слайд 8</vt:lpstr>
      <vt:lpstr>Слайд 9</vt:lpstr>
      <vt:lpstr>Оффер (предложение)</vt:lpstr>
      <vt:lpstr>Слайд 11</vt:lpstr>
      <vt:lpstr>Слайд 12</vt:lpstr>
      <vt:lpstr>CTA (от англ. call-to-action) — призыв к действию</vt:lpstr>
      <vt:lpstr>Слайд 14</vt:lpstr>
      <vt:lpstr>Слайд 15</vt:lpstr>
      <vt:lpstr>Слайд 16</vt:lpstr>
      <vt:lpstr>Зачем клиенту участвовать в создании контента?</vt:lpstr>
      <vt:lpstr>Что важно учитывать:</vt:lpstr>
      <vt:lpstr>Влюбите автора в свой продукт, и он влюбит в него читателей!</vt:lpstr>
      <vt:lpstr> </vt:lpstr>
      <vt:lpstr>Следите за речью</vt:lpstr>
      <vt:lpstr>Структура</vt:lpstr>
      <vt:lpstr>Идеи для контента:</vt:lpstr>
      <vt:lpstr>Слайд 24</vt:lpstr>
      <vt:lpstr>Правила копирайтинга для увеличения конверсии: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К.</dc:creator>
  <cp:lastModifiedBy>riman</cp:lastModifiedBy>
  <cp:revision>31</cp:revision>
  <dcterms:created xsi:type="dcterms:W3CDTF">2018-06-04T16:15:18Z</dcterms:created>
  <dcterms:modified xsi:type="dcterms:W3CDTF">2018-06-07T07:24:22Z</dcterms:modified>
</cp:coreProperties>
</file>